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8" r:id="rId4"/>
    <p:sldId id="269" r:id="rId5"/>
    <p:sldId id="259" r:id="rId6"/>
    <p:sldId id="260" r:id="rId7"/>
    <p:sldId id="270" r:id="rId8"/>
    <p:sldId id="271" r:id="rId9"/>
    <p:sldId id="272" r:id="rId10"/>
    <p:sldId id="267" r:id="rId11"/>
    <p:sldId id="273" r:id="rId12"/>
    <p:sldId id="265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C349-5F21-462F-BC40-7A9892184C5F}" type="datetimeFigureOut">
              <a:rPr lang="ru-RU" smtClean="0"/>
              <a:pPr/>
              <a:t>18.12.2016</a:t>
            </a:fld>
            <a:endParaRPr lang="ru-RU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4BD48C-AF5B-45F3-91F9-5C34CE06F0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C349-5F21-462F-BC40-7A9892184C5F}" type="datetimeFigureOut">
              <a:rPr lang="ru-RU" smtClean="0"/>
              <a:pPr/>
              <a:t>18.12.2016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D48C-AF5B-45F3-91F9-5C34CE06F0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C349-5F21-462F-BC40-7A9892184C5F}" type="datetimeFigureOut">
              <a:rPr lang="ru-RU" smtClean="0"/>
              <a:pPr/>
              <a:t>18.12.2016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BD48C-AF5B-45F3-91F9-5C34CE06F0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C349-5F21-462F-BC40-7A9892184C5F}" type="datetimeFigureOut">
              <a:rPr lang="ru-RU" smtClean="0"/>
              <a:pPr/>
              <a:t>18.12.2016</a:t>
            </a:fld>
            <a:endParaRPr lang="ru-RU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4BD48C-AF5B-45F3-91F9-5C34CE06F0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C349-5F21-462F-BC40-7A9892184C5F}" type="datetimeFigureOut">
              <a:rPr lang="ru-RU" smtClean="0"/>
              <a:pPr/>
              <a:t>18.12.2016</a:t>
            </a:fld>
            <a:endParaRPr lang="ru-RU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4BD48C-AF5B-45F3-91F9-5C34CE06F0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C349-5F21-462F-BC40-7A9892184C5F}" type="datetimeFigureOut">
              <a:rPr lang="ru-RU" smtClean="0"/>
              <a:pPr/>
              <a:t>18.12.2016</a:t>
            </a:fld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4BD48C-AF5B-45F3-91F9-5C34CE06F0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C349-5F21-462F-BC40-7A9892184C5F}" type="datetimeFigureOut">
              <a:rPr lang="ru-RU" smtClean="0"/>
              <a:pPr/>
              <a:t>18.12.2016</a:t>
            </a:fld>
            <a:endParaRPr lang="ru-RU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4BD48C-AF5B-45F3-91F9-5C34CE06F0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C349-5F21-462F-BC40-7A9892184C5F}" type="datetimeFigureOut">
              <a:rPr lang="ru-RU" smtClean="0"/>
              <a:pPr/>
              <a:t>18.12.2016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4BD48C-AF5B-45F3-91F9-5C34CE06F0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C349-5F21-462F-BC40-7A9892184C5F}" type="datetimeFigureOut">
              <a:rPr lang="ru-RU" smtClean="0"/>
              <a:pPr/>
              <a:t>18.12.2016</a:t>
            </a:fld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4BD48C-AF5B-45F3-91F9-5C34CE06F0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C349-5F21-462F-BC40-7A9892184C5F}" type="datetimeFigureOut">
              <a:rPr lang="ru-RU" smtClean="0"/>
              <a:pPr/>
              <a:t>18.12.2016</a:t>
            </a:fld>
            <a:endParaRPr lang="ru-RU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4BD48C-AF5B-45F3-91F9-5C34CE06F0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C349-5F21-462F-BC40-7A9892184C5F}" type="datetimeFigureOut">
              <a:rPr lang="ru-RU" smtClean="0"/>
              <a:pPr/>
              <a:t>18.12.2016</a:t>
            </a:fld>
            <a:endParaRPr lang="ru-RU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4BD48C-AF5B-45F3-91F9-5C34CE06F0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ACFC349-5F21-462F-BC40-7A9892184C5F}" type="datetimeFigureOut">
              <a:rPr lang="ru-RU" smtClean="0"/>
              <a:pPr/>
              <a:t>18.12.2016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44BD48C-AF5B-45F3-91F9-5C34CE06F0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3195787"/>
          </a:xfr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Проектирование индивидуального образовательного маршрута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4005064"/>
            <a:ext cx="6172200" cy="1152127"/>
          </a:xfr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Выполнила: Чаплыгина Н.М.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7850408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12776"/>
            <a:ext cx="7834064" cy="489654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8288" indent="0">
              <a:buNone/>
            </a:pPr>
            <a:r>
              <a:rPr lang="ru-RU" dirty="0" smtClean="0"/>
              <a:t> Родители заинтересовались речью ребёнка и с удовольствием принимают участие в любой предложенной им деятельности.  Чтобы полученные знания закрепились, родителям нужно больше общаться со своим ребёнком, оговаривать все действия везде. Обязательно говорить об услышанном и увиденном. Больше читать и рассказывать ребёнку сказки и рассказы, обсуждать главных героев, отрицательные и положительные черты. Больше рисовать, здесь будет решаться и другие задачи, такие как развитие мышления, мелкая моторика, фантазии и конечно же связная речь при описании изготовленной работы.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332656"/>
            <a:ext cx="7543800" cy="86409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Рекомендации родителям.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0421358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340768"/>
            <a:ext cx="7546032" cy="46085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8288" indent="0">
              <a:buNone/>
            </a:pPr>
            <a:r>
              <a:rPr lang="ru-RU" dirty="0" smtClean="0"/>
              <a:t>Уровень речевого развития ребёнка повысился .Омар стал намного увереннее вести себя со сверстниками.</a:t>
            </a:r>
          </a:p>
          <a:p>
            <a:pPr marL="18288" indent="0">
              <a:buNone/>
            </a:pPr>
            <a:r>
              <a:rPr lang="ru-RU" dirty="0" smtClean="0"/>
              <a:t>Появился интерес к художественной литературе. Ребёнок предоставлял результат работы в предпочитаемом для него виде, а именно через рисование и труд.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260648"/>
            <a:ext cx="7543800" cy="93610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dirty="0" smtClean="0"/>
              <a:t>Результаты действия маршрута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56861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543800" cy="914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Результаты проведённой работы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(средняя группа)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95483008"/>
              </p:ext>
            </p:extLst>
          </p:nvPr>
        </p:nvGraphicFramePr>
        <p:xfrm>
          <a:off x="683568" y="2203451"/>
          <a:ext cx="6960266" cy="25937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070"/>
                <a:gridCol w="1902040"/>
                <a:gridCol w="714380"/>
                <a:gridCol w="785128"/>
                <a:gridCol w="643632"/>
                <a:gridCol w="1428760"/>
                <a:gridCol w="857256"/>
              </a:tblGrid>
              <a:tr h="1961951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 ребенка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 vert="vert27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социальнокоммуникативная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познавательная,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 vert="vert270"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  художестве    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нно-эстетическая</a:t>
                      </a:r>
                      <a:endParaRPr lang="ru-RU" dirty="0"/>
                    </a:p>
                  </a:txBody>
                  <a:tcPr marL="44286" marR="44286" marT="0" marB="0" vert="vert270"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речевая</a:t>
                      </a:r>
                      <a:endParaRPr lang="ru-RU" dirty="0"/>
                    </a:p>
                  </a:txBody>
                  <a:tcPr marL="44286" marR="44286" marT="0" marB="0" vert="vert270"/>
                </a:tc>
              </a:tr>
              <a:tr h="315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Омар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>
                    <a:solidFill>
                      <a:srgbClr val="FFC000"/>
                    </a:solidFill>
                  </a:tcPr>
                </a:tc>
              </a:tr>
              <a:tr h="315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783" marR="51783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33600" y="17462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7267106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132856"/>
            <a:ext cx="7402016" cy="41044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Проведение образовательной работы способствовало узнаванию новых слов, разучивание стихотворений, развитие связной речи, развитию коммуникативных и познавательных навыков ребенка. Однако требуется дальнейшая работа по развитию речи, мелкой моторики, внимания и мышления.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260648"/>
            <a:ext cx="7543800" cy="12241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3414579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214290"/>
            <a:ext cx="7543800" cy="71438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Результаты наблюдения ( средняя группа)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85287274"/>
              </p:ext>
            </p:extLst>
          </p:nvPr>
        </p:nvGraphicFramePr>
        <p:xfrm>
          <a:off x="642910" y="1071547"/>
          <a:ext cx="7460903" cy="56141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0709"/>
                <a:gridCol w="2557921"/>
                <a:gridCol w="547497"/>
                <a:gridCol w="1000132"/>
                <a:gridCol w="785818"/>
                <a:gridCol w="928694"/>
                <a:gridCol w="142876"/>
                <a:gridCol w="714380"/>
                <a:gridCol w="142876"/>
              </a:tblGrid>
              <a:tr h="1428759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 ребенка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 vert="vert27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социальнокоммуникативная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познавательная,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 vert="vert270"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  художестве   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нно-эстетическая</a:t>
                      </a:r>
                      <a:endParaRPr lang="ru-RU" dirty="0"/>
                    </a:p>
                  </a:txBody>
                  <a:tcPr marL="44286" marR="44286" marT="0" marB="0" vert="vert27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4286" marR="44286" marT="0" marB="0" vert="vert270"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речевая</a:t>
                      </a:r>
                      <a:endParaRPr lang="ru-RU" dirty="0"/>
                    </a:p>
                  </a:txBody>
                  <a:tcPr marL="44286" marR="44286" marT="0" marB="0" vert="vert27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4286" marR="44286" marT="0" marB="0" vert="vert270"/>
                </a:tc>
              </a:tr>
              <a:tr h="212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Алина Л.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4286" marR="44286" marT="0" marB="0"/>
                </a:tc>
              </a:tr>
              <a:tr h="212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Вова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/>
                </a:tc>
              </a:tr>
              <a:tr h="2267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Иван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/>
                </a:tc>
              </a:tr>
              <a:tr h="2311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/>
                </a:tc>
              </a:tr>
              <a:tr h="2459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Софья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/>
                </a:tc>
              </a:tr>
              <a:tr h="261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Матвей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/>
                </a:tc>
              </a:tr>
              <a:tr h="212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Омар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>
                    <a:solidFill>
                      <a:srgbClr val="FFC000"/>
                    </a:solidFill>
                  </a:tcPr>
                </a:tc>
              </a:tr>
              <a:tr h="212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Матвей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М.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/>
                </a:tc>
              </a:tr>
              <a:tr h="212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Алина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/>
                </a:tc>
              </a:tr>
              <a:tr h="2986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Настя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/>
                </a:tc>
              </a:tr>
              <a:tr h="212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ru-RU" sz="14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астя Ел.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/>
                </a:tc>
              </a:tr>
              <a:tr h="212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Паша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/>
                </a:tc>
              </a:tr>
              <a:tr h="2173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Кирилл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/>
                </a:tc>
              </a:tr>
              <a:tr h="3205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Андрей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44286" marR="44286" marT="0" marB="0"/>
                </a:tc>
              </a:tr>
              <a:tr h="272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Семён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86" marR="44286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4286" marR="442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31514529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620688"/>
            <a:ext cx="7272808" cy="518457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Омар 4 года</a:t>
            </a:r>
          </a:p>
          <a:p>
            <a:pPr marL="0" indent="0" algn="ctr">
              <a:buNone/>
            </a:pPr>
            <a:r>
              <a:rPr lang="ru-RU" dirty="0" smtClean="0"/>
              <a:t>Показал низкий результат по </a:t>
            </a:r>
            <a:r>
              <a:rPr lang="ru-RU" dirty="0" smtClean="0"/>
              <a:t> всем образовательным </a:t>
            </a:r>
            <a:r>
              <a:rPr lang="ru-RU" dirty="0" smtClean="0"/>
              <a:t>областям.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1)Физическая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2)Познавательная,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3)Речевая,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4)Художественно-эстетическая </a:t>
            </a:r>
          </a:p>
          <a:p>
            <a:pPr marL="0" indent="0">
              <a:buNone/>
            </a:pPr>
            <a:r>
              <a:rPr lang="ru-RU" dirty="0" smtClean="0"/>
              <a:t>5)</a:t>
            </a:r>
            <a:r>
              <a:rPr lang="ru-RU" dirty="0" smtClean="0"/>
              <a:t> социально-коммуникативная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Испытывает </a:t>
            </a:r>
            <a:r>
              <a:rPr lang="ru-RU" dirty="0" smtClean="0"/>
              <a:t>затруднение в устной речи. Появляются проблемы в общении со сверстниками, взрослыми. Бедный словарный запас.</a:t>
            </a:r>
          </a:p>
          <a:p>
            <a:pPr marL="0" indent="0">
              <a:buNone/>
            </a:pPr>
            <a:r>
              <a:rPr lang="ru-RU" dirty="0" smtClean="0"/>
              <a:t>Чтение художественной литературы. Слабый интерес к художественному слову.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23085803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556792"/>
            <a:ext cx="7056784" cy="41044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8288" indent="0">
              <a:buNone/>
            </a:pPr>
            <a:r>
              <a:rPr lang="ru-RU" dirty="0" smtClean="0"/>
              <a:t>-Несформированность двигательных, культурно – гигиенических,  коммуникативных, познавательных навыков  и волевых качеств.</a:t>
            </a:r>
          </a:p>
          <a:p>
            <a:pPr marL="18288" indent="0">
              <a:buNone/>
            </a:pPr>
            <a:r>
              <a:rPr lang="ru-RU" dirty="0" smtClean="0"/>
              <a:t>-Педагогическая запущенность,</a:t>
            </a:r>
          </a:p>
          <a:p>
            <a:pPr marL="18288" indent="0">
              <a:buNone/>
            </a:pPr>
            <a:r>
              <a:rPr lang="ru-RU" dirty="0" smtClean="0"/>
              <a:t>-Двуязычие,</a:t>
            </a:r>
          </a:p>
          <a:p>
            <a:pPr marL="18288" indent="0">
              <a:buNone/>
            </a:pPr>
            <a:r>
              <a:rPr lang="ru-RU" dirty="0" smtClean="0"/>
              <a:t>-Рассеянное внимание,</a:t>
            </a:r>
          </a:p>
          <a:p>
            <a:pPr marL="18288" indent="0">
              <a:buNone/>
            </a:pPr>
            <a:r>
              <a:rPr lang="ru-RU" dirty="0" smtClean="0"/>
              <a:t>-Моторная неловкость,</a:t>
            </a:r>
          </a:p>
          <a:p>
            <a:pPr marL="18288" indent="0">
              <a:buNone/>
            </a:pPr>
            <a:r>
              <a:rPr lang="ru-RU" dirty="0" smtClean="0"/>
              <a:t>-Плохое развитие мелкой моторики.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260648"/>
            <a:ext cx="7543800" cy="86409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Причины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114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88840"/>
            <a:ext cx="6912768" cy="41764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-Способствовать развитию навыков коммуникации,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Развивать любовь к чтению художественной литературы,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Развивать память,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Развивать мыслительные навыки через вовлечение ребёнка в наблюдения, беседы, дидактические игры,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-Развитие двигательных навыков и волевых качеств путём приобщения ребёнка к занятиям физкультурой, подвижные игры и так далее.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332656"/>
            <a:ext cx="7543800" cy="1080120"/>
          </a:xfr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 и задачи маршрута.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601936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12776"/>
            <a:ext cx="7330008" cy="49685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-Чтение художественной литературы,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-Рассматривание иллюстраций к произведениям,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-Разучивание стихотворений,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-Работа с физкультурным и музыкальным руководителями,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-Игры: дидактические, театрализованные, сюжетно ролевые,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-Игры на развитие общения ( Ведущие роли),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-Игры на развитие моторики,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-Поручения,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-Хозяйственно – бытовой труд.</a:t>
            </a:r>
          </a:p>
          <a:p>
            <a:pPr marL="0" indent="0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620688"/>
            <a:ext cx="7543800" cy="720080"/>
          </a:xfr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Формы работы.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030600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05443152"/>
              </p:ext>
            </p:extLst>
          </p:nvPr>
        </p:nvGraphicFramePr>
        <p:xfrm>
          <a:off x="0" y="116633"/>
          <a:ext cx="9252520" cy="7152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0504"/>
                <a:gridCol w="1850504"/>
                <a:gridCol w="1850504"/>
                <a:gridCol w="1850504"/>
                <a:gridCol w="1850504"/>
              </a:tblGrid>
              <a:tr h="59735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Месяц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НОД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Самостоятельная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Режимные моменты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Взаимодействие с родителями</a:t>
                      </a:r>
                      <a:endParaRPr lang="ru-RU" dirty="0"/>
                    </a:p>
                  </a:txBody>
                  <a:tcPr/>
                </a:tc>
              </a:tr>
              <a:tr h="6776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Рисование «Нарисуй и расскажи о своём настроении»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Разучивание текста пальчиковой гимнастики.</a:t>
                      </a: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62456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</a:rPr>
                        <a:t>Октябрь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Чтение сказки « Незабудка ( Подвести к пониманию, что все люди разные)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Расскажи друзьям, как ухаживать за растениями в уголке природы.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9690" marR="5969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Научи Дину рисовать кошку. Работа в книжном уголке по ремонту книг.</a:t>
                      </a:r>
                    </a:p>
                    <a:p>
                      <a:pPr marL="59690" marR="596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Подготовка поделки для выставки к дню «Осени» 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22972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</a:rPr>
                        <a:t>Разучивание скороговорок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«За покупками в магазин» - закреплять знание об овощах, где растут, что с ними делают.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Использование роли « лягушки» в театральной постановке. «Теремок».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Составление рассказа «Если бы я был волшебником».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Расскажи сказку.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« В гостях у сказки» рассмотрение иллюстраций к сказке.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Пересказ сказки по иллюстрации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. 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9690" marR="5969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Уход за цветами в уголке природы ( полив).</a:t>
                      </a:r>
                    </a:p>
                    <a:p>
                      <a:pPr marL="59690" marR="5969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Помоги другу одеться на прогулку.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Разучивание скороговорок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5710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«Наша улица»- рассматривание картин по ПДД.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Дежурство по столовой.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Рекомендовать книги для чтения дома.</a:t>
                      </a:r>
                      <a:endParaRPr lang="ru-RU" sz="1200" dirty="0"/>
                    </a:p>
                  </a:txBody>
                  <a:tcPr/>
                </a:tc>
              </a:tr>
              <a:tr h="4532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755576" y="-675456"/>
            <a:ext cx="7543800" cy="43204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3029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80241952"/>
              </p:ext>
            </p:extLst>
          </p:nvPr>
        </p:nvGraphicFramePr>
        <p:xfrm>
          <a:off x="251518" y="548680"/>
          <a:ext cx="8568955" cy="5442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91"/>
                <a:gridCol w="1713791"/>
                <a:gridCol w="1713791"/>
                <a:gridCol w="1713791"/>
                <a:gridCol w="1713791"/>
              </a:tblGrid>
              <a:tr h="42477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Месяц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НОД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Самостоятельная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Режимные моменты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Взаимодействие с родителями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Дидактическая игра « что сначала, что потом»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Части суток» , что мы делаем утром, днём и вечером.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  <a:tabLst>
                          <a:tab pos="121158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Рассматривание картинок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  <a:tabLst>
                          <a:tab pos="121158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Расскажи детям как нужно играть в игру</a:t>
                      </a: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Нарисуй вместе с мамой рисунок на тему 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осень»</a:t>
                      </a: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Bef>
                          <a:spcPts val="560"/>
                        </a:spcBef>
                        <a:spcAft>
                          <a:spcPts val="56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Разучивание стихотворений. «Осень»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Составление рассказа по теме «Осень»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Исполнение</a:t>
                      </a:r>
                      <a:r>
                        <a:rPr lang="ru-RU" sz="1100" baseline="0" dirty="0" smtClean="0"/>
                        <a:t> роли «</a:t>
                      </a:r>
                      <a:r>
                        <a:rPr lang="ru-RU" sz="1100" baseline="0" dirty="0" err="1" smtClean="0"/>
                        <a:t>Пыха</a:t>
                      </a:r>
                      <a:r>
                        <a:rPr lang="ru-RU" sz="1100" baseline="0" dirty="0" smtClean="0"/>
                        <a:t>» в театральной постановке.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 В гостях у сказки» рассматривание иллюстраций</a:t>
                      </a:r>
                      <a:r>
                        <a:rPr lang="ru-RU" sz="1200" baseline="0" dirty="0" smtClean="0"/>
                        <a:t> к сказкам. Пересказ сказки « Лиса и кувшин» ( по иллюстрациям)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Помоги другу одеться  на прогулку.</a:t>
                      </a:r>
                    </a:p>
                    <a:p>
                      <a:r>
                        <a:rPr lang="ru-RU" sz="1200" dirty="0" smtClean="0"/>
                        <a:t>Дежурство по столовой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Подготовка выступления «Комнатные растения у нас дома»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 Наша улица» (рассматривание картин по ПДД)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Расскажи другу как надо переходить дорогу.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Рекомендовать книги для чтения</a:t>
                      </a:r>
                      <a:r>
                        <a:rPr lang="ru-RU" sz="1200" baseline="0" dirty="0" smtClean="0"/>
                        <a:t> дома.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-387424"/>
            <a:ext cx="7543800" cy="28803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068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36009413"/>
              </p:ext>
            </p:extLst>
          </p:nvPr>
        </p:nvGraphicFramePr>
        <p:xfrm>
          <a:off x="971598" y="404666"/>
          <a:ext cx="7319915" cy="5471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983"/>
                <a:gridCol w="1463983"/>
                <a:gridCol w="1463983"/>
                <a:gridCol w="1463983"/>
                <a:gridCol w="1463983"/>
              </a:tblGrid>
              <a:tr h="777686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Месяц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Самостоятельная деятельность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Режимные моменты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Взаимодействие с родителями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Работа с мультимедийной презентацией      « Природа живая и неживая» – кто?</a:t>
                      </a:r>
                      <a:r>
                        <a:rPr lang="ru-RU" sz="1200" baseline="0" dirty="0" smtClean="0"/>
                        <a:t> Что?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Нарисуй и расскажи</a:t>
                      </a:r>
                      <a:r>
                        <a:rPr lang="ru-RU" sz="1200" baseline="0" dirty="0" smtClean="0"/>
                        <a:t> историю.</a:t>
                      </a:r>
                    </a:p>
                    <a:p>
                      <a:r>
                        <a:rPr lang="ru-RU" sz="1200" baseline="0" dirty="0" smtClean="0"/>
                        <a:t>Составление рассказа по теме «Зима».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Расскажи детям как нужно играть в игру</a:t>
                      </a:r>
                      <a:r>
                        <a:rPr lang="ru-RU" sz="1200" baseline="0" dirty="0" smtClean="0"/>
                        <a:t> «Краски»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Нарисуй вместе с родителями иллюстрацию к своей</a:t>
                      </a:r>
                      <a:r>
                        <a:rPr lang="ru-RU" sz="1200" baseline="0" dirty="0" smtClean="0"/>
                        <a:t> любимой сказке.</a:t>
                      </a:r>
                      <a:endParaRPr lang="ru-RU" sz="1200" dirty="0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r>
                        <a:rPr lang="ru-RU" dirty="0" smtClean="0"/>
                        <a:t>Декабрь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Работа с мультимедийной презентацией «Что сначала, что потом»</a:t>
                      </a:r>
                    </a:p>
                    <a:p>
                      <a:r>
                        <a:rPr lang="ru-RU" sz="1200" dirty="0" smtClean="0"/>
                        <a:t>«части суток»- что мы делаем утром, днём, вечером.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Расскажи</a:t>
                      </a:r>
                      <a:r>
                        <a:rPr lang="ru-RU" sz="1200" baseline="0" dirty="0" smtClean="0"/>
                        <a:t> сказку.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Расскажи детям как нужно сортировать стол.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Рекомендовать родителям посещение детских театров, музеев, детских площадок.</a:t>
                      </a:r>
                      <a:endParaRPr lang="ru-RU" sz="1200" dirty="0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Разучивание стихотворения по</a:t>
                      </a:r>
                      <a:r>
                        <a:rPr lang="ru-RU" sz="1200" baseline="0" dirty="0" smtClean="0"/>
                        <a:t> зиму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Подвижная</a:t>
                      </a:r>
                      <a:r>
                        <a:rPr lang="ru-RU" sz="1200" baseline="0" dirty="0" smtClean="0"/>
                        <a:t> игра « Угадай кто?» ( ведущая роль)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Подготовка поделки на выставку « Зима красавица».</a:t>
                      </a:r>
                      <a:endParaRPr lang="ru-RU" sz="1200" dirty="0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-315416"/>
            <a:ext cx="7543800" cy="31541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2103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453</TotalTime>
  <Words>965</Words>
  <Application>Microsoft Office PowerPoint</Application>
  <PresentationFormat>Экран (4:3)</PresentationFormat>
  <Paragraphs>250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Базовая</vt:lpstr>
      <vt:lpstr>Проектирование индивидуального образовательного маршрута.</vt:lpstr>
      <vt:lpstr>Результаты наблюдения ( средняя группа)</vt:lpstr>
      <vt:lpstr>Слайд 3</vt:lpstr>
      <vt:lpstr>Причины</vt:lpstr>
      <vt:lpstr>Цель и задачи маршрута.</vt:lpstr>
      <vt:lpstr>Формы работы.</vt:lpstr>
      <vt:lpstr>Слайд 7</vt:lpstr>
      <vt:lpstr>Слайд 8</vt:lpstr>
      <vt:lpstr>Слайд 9</vt:lpstr>
      <vt:lpstr>Рекомендации родителям.</vt:lpstr>
      <vt:lpstr>Результаты действия маршрута.</vt:lpstr>
      <vt:lpstr>Результаты проведённой работы  (средняя группа)</vt:lpstr>
      <vt:lpstr>Заключение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индивидуального образовательного маршрута.</dc:title>
  <dc:creator>Пользователь Windows</dc:creator>
  <cp:lastModifiedBy>Наталья</cp:lastModifiedBy>
  <cp:revision>38</cp:revision>
  <dcterms:created xsi:type="dcterms:W3CDTF">2014-04-08T17:06:38Z</dcterms:created>
  <dcterms:modified xsi:type="dcterms:W3CDTF">2016-12-18T13:40:05Z</dcterms:modified>
</cp:coreProperties>
</file>